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1" r:id="rId3"/>
    <p:sldId id="447" r:id="rId4"/>
    <p:sldId id="445" r:id="rId5"/>
    <p:sldId id="446" r:id="rId6"/>
    <p:sldId id="438" r:id="rId7"/>
    <p:sldId id="441" r:id="rId8"/>
    <p:sldId id="443" r:id="rId9"/>
    <p:sldId id="439" r:id="rId10"/>
    <p:sldId id="442" r:id="rId11"/>
    <p:sldId id="448" r:id="rId12"/>
    <p:sldId id="449" r:id="rId13"/>
    <p:sldId id="444" r:id="rId14"/>
    <p:sldId id="450" r:id="rId15"/>
    <p:sldId id="440" r:id="rId16"/>
    <p:sldId id="451" r:id="rId17"/>
    <p:sldId id="347" r:id="rId18"/>
    <p:sldId id="432" r:id="rId19"/>
    <p:sldId id="433" r:id="rId20"/>
    <p:sldId id="434" r:id="rId21"/>
    <p:sldId id="428" r:id="rId22"/>
    <p:sldId id="429" r:id="rId23"/>
    <p:sldId id="348" r:id="rId24"/>
    <p:sldId id="453" r:id="rId25"/>
    <p:sldId id="430" r:id="rId26"/>
    <p:sldId id="455" r:id="rId27"/>
    <p:sldId id="456" r:id="rId28"/>
    <p:sldId id="452" r:id="rId29"/>
    <p:sldId id="431" r:id="rId30"/>
    <p:sldId id="457" r:id="rId31"/>
    <p:sldId id="349" r:id="rId32"/>
    <p:sldId id="350" r:id="rId33"/>
    <p:sldId id="351" r:id="rId34"/>
    <p:sldId id="352" r:id="rId35"/>
    <p:sldId id="458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436" autoAdjust="0"/>
  </p:normalViewPr>
  <p:slideViewPr>
    <p:cSldViewPr>
      <p:cViewPr varScale="1">
        <p:scale>
          <a:sx n="103" d="100"/>
          <a:sy n="103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95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3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2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12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4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7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9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1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52217-20CA-4721-8ADE-2CF43E6C40A4}" type="datetimeFigureOut">
              <a:rPr lang="ru-RU" smtClean="0"/>
              <a:pPr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1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97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Методы программирования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(МП)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28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5302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 лекций. Раздел «Эргономика ГПИ. Размещение информации»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0932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2024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blog.skedraw.ru/images/articles/chto-takoe-silovaya-liniya-v-veb-dizajne/napravlennost-linij-luchshe-kontsentriruet-vniman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09" y="980728"/>
            <a:ext cx="7955782" cy="5314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Направляющие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51504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my-photocamera.ru/wp-content/uploads/2019/11/Geometricheskie-figury-v-fotografii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3" y="1412776"/>
            <a:ext cx="8013973" cy="4515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Направляющие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147142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mg-s.wfolio.com/x/QB7xoR6sF1RFrLsBiR9uiT1ER9eYJj2S/84YpQncL6Yd6kK-qoIM4dBzOgtH5ph0L/k3AfBcoHk1UZNKaKAk7vEK2rfeFxKr6o/Qd-HDeJEQ41BIohh78aLo-QKULuut8on/e0Zy5vSN0Lg5M1SazRbQOS7ruQhoMTlO/iEL5xl0138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46" y="1196752"/>
            <a:ext cx="7319307" cy="4879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Направляющие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2499473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urgi-stv.ru/wp-content/uploads/5/f/9/5f953ef9db4f8190e9312633e43f312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34" y="1196752"/>
            <a:ext cx="5260132" cy="5260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Диагональные направляющие</a:t>
            </a:r>
          </a:p>
        </p:txBody>
      </p:sp>
    </p:spTree>
    <p:extLst>
      <p:ext uri="{BB962C8B-B14F-4D97-AF65-F5344CB8AC3E}">
        <p14:creationId xmlns:p14="http://schemas.microsoft.com/office/powerpoint/2010/main" val="335322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2.bp.blogspot.com/-4RQUZ4GrddY/VhvtPXwzZeI/AAAAAAAADNQ/KcwKvh50634/s1600-r/e1cdb32d0968cd3437233bad5f33108f.jpe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366" name="Picture 6" descr="https://img.haikudeck.com/mg/of7F8sinr1_14430295753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56" y="1052736"/>
            <a:ext cx="6945288" cy="5208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Диагональные направляющие</a:t>
            </a:r>
          </a:p>
        </p:txBody>
      </p:sp>
    </p:spTree>
    <p:extLst>
      <p:ext uri="{BB962C8B-B14F-4D97-AF65-F5344CB8AC3E}">
        <p14:creationId xmlns:p14="http://schemas.microsoft.com/office/powerpoint/2010/main" val="161770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vatars.mds.yandex.net/get-altay/247136/2a0000015b192b4a8f950b2c120dfc7ddac8/XXL_h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2" y="1196752"/>
            <a:ext cx="7148736" cy="4768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Асимметричная симметрия</a:t>
            </a:r>
          </a:p>
        </p:txBody>
      </p:sp>
    </p:spTree>
    <p:extLst>
      <p:ext uri="{BB962C8B-B14F-4D97-AF65-F5344CB8AC3E}">
        <p14:creationId xmlns:p14="http://schemas.microsoft.com/office/powerpoint/2010/main" val="47565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информации на экране</a:t>
            </a:r>
          </a:p>
        </p:txBody>
      </p:sp>
    </p:spTree>
    <p:extLst>
      <p:ext uri="{BB962C8B-B14F-4D97-AF65-F5344CB8AC3E}">
        <p14:creationId xmlns:p14="http://schemas.microsoft.com/office/powerpoint/2010/main" val="40484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информации, отображаемой на экране, называ­ется </a:t>
            </a:r>
            <a:r>
              <a:rPr lang="ru-RU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экранной плотностью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показали: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чем </a:t>
            </a:r>
            <a:r>
              <a:rPr lang="ru-RU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мень­ше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экранная плотность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тем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отображаемая информация </a:t>
            </a:r>
            <a:r>
              <a:rPr lang="ru-RU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наибо­лее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доступна и понятна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для пользователя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наоборот, большая плотность может вызвать затруднения в восприятии и усвоении информации и ее понимании.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</a:t>
            </a:r>
            <a:r>
              <a:rPr lang="ru-RU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опытные поль­зователи предпочитают интерфейсы с большой экранной плот­ностью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2522" y="1268760"/>
            <a:ext cx="8640961" cy="846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08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Стартовый режим работы в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MathCAD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начинающих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060848"/>
            <a:ext cx="6534150" cy="415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5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Раскрытие основных функциональных разделов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MathCAD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продвинутых пользователей</a:t>
            </a:r>
            <a:r>
              <a:rPr lang="ru-RU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4" y="2420888"/>
            <a:ext cx="8201232" cy="3650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17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0578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Компоновка кадра</a:t>
            </a:r>
          </a:p>
        </p:txBody>
      </p:sp>
    </p:spTree>
    <p:extLst>
      <p:ext uri="{BB962C8B-B14F-4D97-AF65-F5344CB8AC3E}">
        <p14:creationId xmlns:p14="http://schemas.microsoft.com/office/powerpoint/2010/main" val="31162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Экспертный режим работы в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MathCAD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равномерным распределением основных функциональных разделов между панелью инструментов и рабочей областью.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90" y="2420888"/>
            <a:ext cx="5299620" cy="4183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4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Сокрытие расширенных параметров цветового </a:t>
            </a: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межкадрового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смешивания в сборщике панорам </a:t>
            </a:r>
            <a:r>
              <a:rPr lang="en-US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Autopano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Giga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7789"/>
          <a:stretch/>
        </p:blipFill>
        <p:spPr>
          <a:xfrm>
            <a:off x="192522" y="2638665"/>
            <a:ext cx="8640961" cy="2302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Прямоугольник 1"/>
          <p:cNvSpPr/>
          <p:nvPr/>
        </p:nvSpPr>
        <p:spPr>
          <a:xfrm>
            <a:off x="192522" y="4367944"/>
            <a:ext cx="8640961" cy="241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7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Отображение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расширенных параметров цветового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межкадрового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смешивания в сборщике панорам </a:t>
            </a:r>
            <a:r>
              <a:rPr lang="en-US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Autopano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Giga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3189" b="39062"/>
          <a:stretch/>
        </p:blipFill>
        <p:spPr>
          <a:xfrm>
            <a:off x="192521" y="2882054"/>
            <a:ext cx="8640961" cy="2059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1"/>
          <p:cNvSpPr/>
          <p:nvPr/>
        </p:nvSpPr>
        <p:spPr>
          <a:xfrm>
            <a:off x="192521" y="3317609"/>
            <a:ext cx="8640961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61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экране может быть сгруппирована и упоря­дочена в значимые части.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может быть достигнуто с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исполь­зованием: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кадров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(фреймов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Экранная форма настройки слоёв в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Adobe Photoshop Creative Suite 6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0928"/>
            <a:ext cx="5376498" cy="3096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3275856" y="2996952"/>
            <a:ext cx="1872208" cy="72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3292334" y="3121544"/>
            <a:ext cx="1999746" cy="163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275856" y="3217001"/>
            <a:ext cx="2016224" cy="53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3203848" y="3309867"/>
            <a:ext cx="2088232" cy="1487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32856"/>
            <a:ext cx="6793764" cy="4504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кадров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(фреймов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4"/>
          <p:cNvSpPr/>
          <p:nvPr/>
        </p:nvSpPr>
        <p:spPr>
          <a:xfrm>
            <a:off x="192523" y="1700808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ярлыка короче, если удаётся подобрать внешнюю категорию.</a:t>
            </a:r>
          </a:p>
        </p:txBody>
      </p:sp>
    </p:spTree>
    <p:extLst>
      <p:ext uri="{BB962C8B-B14F-4D97-AF65-F5344CB8AC3E}">
        <p14:creationId xmlns:p14="http://schemas.microsoft.com/office/powerpoint/2010/main" val="196333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цветового кодирования,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70" y="1916832"/>
            <a:ext cx="8063259" cy="443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0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цветового кодирования,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b="77331"/>
          <a:stretch/>
        </p:blipFill>
        <p:spPr>
          <a:xfrm>
            <a:off x="683568" y="2132856"/>
            <a:ext cx="7933705" cy="1291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22771" b="63320"/>
          <a:stretch/>
        </p:blipFill>
        <p:spPr>
          <a:xfrm>
            <a:off x="683568" y="3573017"/>
            <a:ext cx="7933705" cy="792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73257" b="-1"/>
          <a:stretch/>
        </p:blipFill>
        <p:spPr>
          <a:xfrm>
            <a:off x="683568" y="4514250"/>
            <a:ext cx="7933705" cy="1523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09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методов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цветового кодирования,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492896"/>
            <a:ext cx="260032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92896"/>
            <a:ext cx="260032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43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рамок,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420888"/>
            <a:ext cx="4755597" cy="2952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1475656" y="1707255"/>
            <a:ext cx="864096" cy="1433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1619672" y="1689142"/>
            <a:ext cx="2952328" cy="1307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1907704" y="1556302"/>
            <a:ext cx="2952328" cy="1368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78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негативного (</a:t>
            </a:r>
            <a:r>
              <a:rPr lang="ru-RU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цветоинвертированного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изображения,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916832"/>
            <a:ext cx="5638588" cy="4645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2915816" y="1707255"/>
            <a:ext cx="1008112" cy="1859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5580112" y="1707255"/>
            <a:ext cx="1067109" cy="17088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6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avatars.dzeninfra.ru/get-zen_doc/4394028/pub_642fcf4db3aa1941d6959a0a_642fd753de89784de7d9e31d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72" y="1340768"/>
            <a:ext cx="6533456" cy="4355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3250084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Размещение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 на экране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других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методов для при­влечения внимания пользователей системы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7920880" cy="3625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1259632" y="1916832"/>
            <a:ext cx="1872208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187624" y="1916832"/>
            <a:ext cx="2376264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1403648" y="1916832"/>
            <a:ext cx="2448272" cy="2030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1574957" y="1916832"/>
            <a:ext cx="2564995" cy="2158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4"/>
          <p:cNvSpPr/>
          <p:nvPr/>
        </p:nvSpPr>
        <p:spPr>
          <a:xfrm>
            <a:off x="192523" y="6269250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Символом «*» отмечен подвижной состав с асинхронным приводом.</a:t>
            </a:r>
          </a:p>
        </p:txBody>
      </p:sp>
    </p:spTree>
    <p:extLst>
      <p:ext uri="{BB962C8B-B14F-4D97-AF65-F5344CB8AC3E}">
        <p14:creationId xmlns:p14="http://schemas.microsoft.com/office/powerpoint/2010/main" val="38000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полезных правил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относительно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данные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должны располагаться так, чтобы пользователь мог просматривать их в логической последовательности,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есть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та­ким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образом,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направление просмотра формировалось из левого верхнего угла слева направо и сверху вниз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03" y="3423257"/>
            <a:ext cx="3657600" cy="258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2888524" y="3933056"/>
            <a:ext cx="3123636" cy="1728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1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полезных правил относительно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данные должны располагаться таким образом, чтобы пользователь мог идентифицировать связанные группы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информации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Отдельные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группы логически связанных данных можно отделять вертикальными и горизонтальными линиями, поме­щать в отдельные ниши, панели, однако при этом не следует перегружать форму лишними графическими элементами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09" t="65538" r="43637"/>
          <a:stretch/>
        </p:blipFill>
        <p:spPr>
          <a:xfrm>
            <a:off x="2375756" y="5131777"/>
            <a:ext cx="4392488" cy="124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Straight Connector 2"/>
          <p:cNvCxnSpPr/>
          <p:nvPr/>
        </p:nvCxnSpPr>
        <p:spPr>
          <a:xfrm flipH="1">
            <a:off x="395536" y="1772816"/>
            <a:ext cx="2160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1772816"/>
            <a:ext cx="0" cy="4176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5536" y="5949280"/>
            <a:ext cx="20882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5536" y="5229200"/>
            <a:ext cx="20882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5536" y="4725144"/>
            <a:ext cx="55446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40152" y="4725144"/>
            <a:ext cx="0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полезных правил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относительно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информация должна располагаться таким образом, чтобы окно было композиционно «уравновешенным»,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 есть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«центр тя­жести информации» должен быть примерно посредине окна.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Желательно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также, чтобы информация не была слишком плот­ной, чтобы не утомлять пользователя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645024"/>
            <a:ext cx="4063009" cy="2892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Straight Connector 3"/>
          <p:cNvCxnSpPr>
            <a:stCxn id="5" idx="2"/>
          </p:cNvCxnSpPr>
          <p:nvPr/>
        </p:nvCxnSpPr>
        <p:spPr>
          <a:xfrm>
            <a:off x="4513003" y="3553914"/>
            <a:ext cx="0" cy="318745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07704" y="5091394"/>
            <a:ext cx="511256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8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полезных правил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относительно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расположение одинаковой или сходной информации в раз­личных окнах должно быть согласованно.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Желательно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исполь­зование единого шаблона. Во время проектирования изображе­ний полезно нарисовать их на разлинованной бумаге.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этом элементы, являющиеся общими для различных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изображений/экранных форм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(например, кнопки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следует помещать в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одну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ту же позицию.</a:t>
            </a:r>
          </a:p>
          <a:p>
            <a:pPr lvl="1"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Пример на следующем слайде.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9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Эргономика пользовательского интерфейса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2523" y="691592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Имеется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несколько </a:t>
            </a:r>
            <a:r>
              <a:rPr lang="ru-R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полезных правил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относительно распо­ложения информации на </a:t>
            </a:r>
            <a:r>
              <a:rPr lang="ru-R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экране:</a:t>
            </a:r>
          </a:p>
          <a:p>
            <a:pPr algn="just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расположение одинаковой или сходной информации в раз­личных окнах должно быть согласованно. </a:t>
            </a:r>
            <a:endParaRPr lang="ru-RU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5" y="2322808"/>
            <a:ext cx="5859586" cy="4402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44352" b="21866"/>
          <a:stretch/>
        </p:blipFill>
        <p:spPr>
          <a:xfrm>
            <a:off x="719421" y="3717032"/>
            <a:ext cx="4407184" cy="2839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2555776" y="2780928"/>
            <a:ext cx="576064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292080" y="2636912"/>
            <a:ext cx="20882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73528" y="4293096"/>
            <a:ext cx="143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73528" y="4293096"/>
            <a:ext cx="0" cy="2160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73528" y="6453336"/>
            <a:ext cx="1439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750151" y="4869160"/>
            <a:ext cx="1198304" cy="1584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s://cf.ppt-online.org/files1/slide/e/egVNPXux7jhKdw9ILRfYcsmoWtvnGCFTySb15E03l6/slide-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" t="18440" r="7712" b="18342"/>
          <a:stretch/>
        </p:blipFill>
        <p:spPr bwMode="auto">
          <a:xfrm>
            <a:off x="539552" y="1412776"/>
            <a:ext cx="8280921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364242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cdn.mos.cms.futurecdn.net/Bi6VcJ9n2Ze9QYcQQiR5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233320" cy="5424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368016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rgi-stv.ru/wp-content/uploads/a/8/a/a8a604201bafce230b9dd58bf598d4cf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60" y="1340768"/>
            <a:ext cx="6749480" cy="4589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208002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rgi-stv.ru/wp-content/uploads/9/5/6/9561a298e24e842380c90f5cb3a3469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52736"/>
            <a:ext cx="7620000" cy="5076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273828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urgi-stv.ru/wp-content/uploads/4/b/e/4be850c12acb67f62f9340357440ee0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56" y="1196752"/>
            <a:ext cx="7031088" cy="4671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третей</a:t>
            </a:r>
          </a:p>
        </p:txBody>
      </p:sp>
    </p:spTree>
    <p:extLst>
      <p:ext uri="{BB962C8B-B14F-4D97-AF65-F5344CB8AC3E}">
        <p14:creationId xmlns:p14="http://schemas.microsoft.com/office/powerpoint/2010/main" val="308540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.pinimg.com/originals/0a/4b/f5/0a4bf57a4ac911a4e332993430924e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69" y="1556792"/>
            <a:ext cx="6167861" cy="4109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Направляющие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6406839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630</Words>
  <Application>Microsoft Office PowerPoint</Application>
  <PresentationFormat>On-screen Show (4:3)</PresentationFormat>
  <Paragraphs>131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Tahoma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Игоревич Сафронов</dc:creator>
  <cp:lastModifiedBy>Сафронов А И</cp:lastModifiedBy>
  <cp:revision>278</cp:revision>
  <dcterms:created xsi:type="dcterms:W3CDTF">2016-01-30T16:19:22Z</dcterms:created>
  <dcterms:modified xsi:type="dcterms:W3CDTF">2024-02-29T18:53:35Z</dcterms:modified>
</cp:coreProperties>
</file>